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6" r:id="rId4"/>
    <p:sldId id="283" r:id="rId5"/>
    <p:sldId id="267" r:id="rId6"/>
    <p:sldId id="288" r:id="rId7"/>
    <p:sldId id="282" r:id="rId8"/>
    <p:sldId id="284" r:id="rId9"/>
    <p:sldId id="285" r:id="rId10"/>
    <p:sldId id="258" r:id="rId11"/>
    <p:sldId id="272" r:id="rId12"/>
    <p:sldId id="263" r:id="rId13"/>
    <p:sldId id="268" r:id="rId14"/>
    <p:sldId id="265" r:id="rId15"/>
    <p:sldId id="273" r:id="rId16"/>
    <p:sldId id="274" r:id="rId17"/>
    <p:sldId id="275" r:id="rId18"/>
    <p:sldId id="276" r:id="rId19"/>
    <p:sldId id="259" r:id="rId20"/>
    <p:sldId id="266" r:id="rId21"/>
    <p:sldId id="281" r:id="rId22"/>
    <p:sldId id="260" r:id="rId23"/>
    <p:sldId id="277" r:id="rId24"/>
    <p:sldId id="278" r:id="rId25"/>
    <p:sldId id="279" r:id="rId26"/>
    <p:sldId id="280" r:id="rId27"/>
    <p:sldId id="287" r:id="rId28"/>
    <p:sldId id="289" r:id="rId29"/>
    <p:sldId id="290" r:id="rId30"/>
    <p:sldId id="291" r:id="rId31"/>
    <p:sldId id="261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9D9B"/>
    <a:srgbClr val="ECEA00"/>
    <a:srgbClr val="586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8"/>
    <p:restoredTop sz="94679"/>
  </p:normalViewPr>
  <p:slideViewPr>
    <p:cSldViewPr snapToGrid="0" snapToObjects="1">
      <p:cViewPr varScale="1">
        <p:scale>
          <a:sx n="104" d="100"/>
          <a:sy n="104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2020603020101020101" pitchFamily="18" charset="-127"/>
              </a:defRPr>
            </a:lvl1pPr>
          </a:lstStyle>
          <a:p>
            <a:fld id="{5701CBC3-08FC-0742-AE33-921490B6C3CD}" type="datetimeFigureOut">
              <a:rPr kumimoji="1" lang="ko-Kore-KR" altLang="en-US" smtClean="0"/>
              <a:pPr/>
              <a:t>2022. 2. 24.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2020603020101020101" pitchFamily="18" charset="-127"/>
              </a:defRPr>
            </a:lvl1pPr>
          </a:lstStyle>
          <a:p>
            <a:fld id="{176643EE-9C4B-9445-B523-D79BE68F044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10941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KoPub돋움체 Medium" panose="02020603020101020101" pitchFamily="18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KoPub돋움체 Medium" panose="02020603020101020101" pitchFamily="18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KoPub돋움체 Medium" panose="02020603020101020101" pitchFamily="18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1200" dirty="0"/>
              <a:t>=</a:t>
            </a:r>
            <a:r>
              <a:rPr kumimoji="1" lang="ko-KR" altLang="en-US" sz="1200" dirty="0"/>
              <a:t> 흰색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파란색의 컬러 범위를 지정</a:t>
            </a:r>
            <a:r>
              <a:rPr kumimoji="1" lang="en-US" altLang="ko-KR" sz="1200" dirty="0"/>
              <a:t>.</a:t>
            </a:r>
          </a:p>
          <a:p>
            <a:pPr marL="0" indent="0">
              <a:buNone/>
            </a:pPr>
            <a:r>
              <a:rPr kumimoji="1" lang="ko-KR" altLang="en-US" sz="1200" dirty="0"/>
              <a:t>파란색의 경우 </a:t>
            </a:r>
            <a:r>
              <a:rPr kumimoji="1" lang="en-US" altLang="ko-KR" sz="1200" dirty="0"/>
              <a:t>HSV</a:t>
            </a:r>
            <a:r>
              <a:rPr kumimoji="1" lang="ko-KR" altLang="en-US" sz="1200" dirty="0"/>
              <a:t>로 변환시키고 컬러 범위에 해당하는 부분을 검출한 후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채도를 높여서 해당 차선을 검출하기 수월하게 해줌</a:t>
            </a:r>
            <a:endParaRPr kumimoji="1" lang="en-US" altLang="ko-KR" sz="12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643EE-9C4B-9445-B523-D79BE68F044F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76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1200" dirty="0"/>
              <a:t>=</a:t>
            </a:r>
            <a:r>
              <a:rPr kumimoji="1" lang="ko-KR" altLang="en-US" sz="1200" dirty="0"/>
              <a:t> 흰색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파란색의 컬러 범위를 지정</a:t>
            </a:r>
            <a:r>
              <a:rPr kumimoji="1" lang="en-US" altLang="ko-KR" sz="1200" dirty="0"/>
              <a:t>.</a:t>
            </a:r>
          </a:p>
          <a:p>
            <a:pPr marL="0" indent="0">
              <a:buNone/>
            </a:pPr>
            <a:r>
              <a:rPr kumimoji="1" lang="ko-KR" altLang="en-US" sz="1200" dirty="0"/>
              <a:t>파란색의 경우 </a:t>
            </a:r>
            <a:r>
              <a:rPr kumimoji="1" lang="en-US" altLang="ko-KR" sz="1200" dirty="0"/>
              <a:t>HSV</a:t>
            </a:r>
            <a:r>
              <a:rPr kumimoji="1" lang="ko-KR" altLang="en-US" sz="1200" dirty="0"/>
              <a:t>로 변환시키고 컬러 범위에 해당하는 부분을 검출한 후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채도를 높여서 해당 차선을 검출하기 수월하게 해줌</a:t>
            </a:r>
            <a:endParaRPr kumimoji="1" lang="en-US" altLang="ko-KR" sz="1200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643EE-9C4B-9445-B523-D79BE68F044F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120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</a:t>
            </a:r>
            <a:r>
              <a:rPr kumimoji="1" lang="ko-KR" altLang="en-US" dirty="0"/>
              <a:t> 영상의 가중치를 다르게 주어서 투명도 설정해서 보여줌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643EE-9C4B-9445-B523-D79BE68F044F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425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</a:t>
            </a:r>
            <a:r>
              <a:rPr kumimoji="1" lang="ko-KR" altLang="en-US" dirty="0"/>
              <a:t> 영상의 가중치를 다르게 주어서 투명도 설정해서 보여줌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643EE-9C4B-9445-B523-D79BE68F044F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400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26959-4C78-D641-BED6-667C1CEF7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DE97F0-01E4-BE42-9033-18D1D9E36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KoPub돋움체 Medium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3E197-A432-7D4A-8E8E-7A894366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8BEF5-71E9-1043-9155-4807FE42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883C8-CA9B-4C46-8F3A-9DABBFC83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523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428D4-3DFA-054E-AE19-3CC11DB8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EA9BE9-AAA9-FB4F-AC63-2EE3F0BD2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8668E-277B-6647-B080-C5008F56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D2A7E6-8C5D-CE4A-9685-63A93C4C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8BC92-BFE0-2046-B180-FFA77BB5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832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0AE0C0-63CD-4249-97BB-BF54BF4AA9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95706-D335-3A40-B6FF-84B4C06E1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3E7FA-028B-A84E-99CE-60875EB00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7DA86-30BA-E94F-9320-9AA06BE2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10E16B-4FF2-7E46-BCCA-567ABF022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248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18568-0722-3842-BBA8-488453D4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EBA38-9CC9-074E-BE5A-A8B5FCE5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1553A-ED79-5144-9C45-871AE6CC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9A2CA-0449-124B-95CC-1718B647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329005-9D4A-2844-82BB-1A7AD0FA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059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A0666-F393-6B41-A30F-A379C5C3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8F77B9-D544-D343-8DC1-0897725E6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79E85-88E3-1243-91AB-EABD82C5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EBC969-95E3-C246-9B6B-84961116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1F9AA-9419-EA4F-8BAA-574F4CBD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74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3DA16-6181-6D49-BF88-97B4575C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009A5-CD42-A84A-86C2-D22DDF318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D77B95-0CEA-8E4A-8915-AE39509EB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CC4638-D240-7D4A-8ADF-34274FD6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2F46D0-0C7B-F44F-BF5C-A681F782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7FE688-195A-FA4A-B594-600D1CA4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404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D9BAE-8E3A-8442-A4EC-C2CF6691C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354F5D-722C-6247-84CC-1DAF790D6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BF6DFB-6F67-6943-9126-E22BDB2C5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946E1A-3BC5-3E4A-9395-413E44763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D828B2-9A41-3340-8651-C99384A61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A1DB09-4807-3D4D-9309-57F3181B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A88AE5-DD88-7446-88D4-308C5D3E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5162FE-E024-EE41-906B-5626B25A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328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75CF1-9D56-0443-98A8-531A4AE8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922959-C1E8-D241-A873-EBA2B0DD3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1F7A62-A47D-264B-887D-4F2E7148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70DCC3-84A8-EB43-B230-B09C7E12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9114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80B0E9-908F-F845-87EA-5A8A284A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09D665-B9E8-3745-BE41-9BAC119B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18D542-BE57-654B-84B5-37CB97AD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628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4FFF-340F-C342-9724-D1218FB42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87B11-FA0B-2A49-9923-2AA5B3E52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531A41-C91B-3340-BA42-6EA5A6902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2B6CD-A827-F04D-8315-2459144E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BD0320-8E95-BB4A-8AA3-2A8E7136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C4195-8BFD-6145-B88E-EA37BEA8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177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6D917-B065-BF44-8C32-7FFA49C4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EEE15-E142-DE40-8D9C-A1588B5D3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KoPub돋움체 Medium" panose="0202060302010102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E62CD-8313-7E4E-96EA-72D2E4375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1962F6-774B-B74C-A622-7AE64301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78917-4A20-7543-844D-1A385F290DE5}" type="datetimeFigureOut">
              <a:rPr kumimoji="1" lang="ko-Kore-KR" altLang="en-US" smtClean="0"/>
              <a:t>2022. 2. 24.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FE129-C790-3D48-99E8-E93C4EB5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74A8C5-1DE8-7144-9F27-434281E6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B7D6-F18F-8B46-881A-0C331C58C45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8741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7A4162-FDD2-7147-ABC3-E06B1387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10D860-47BC-524D-95D0-220BC41AE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E2FCC-0B92-604E-9CC9-D1F67AF1E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</a:defRPr>
            </a:lvl1pPr>
          </a:lstStyle>
          <a:p>
            <a:fld id="{FC978917-4A20-7543-844D-1A385F290DE5}" type="datetimeFigureOut">
              <a:rPr kumimoji="1" lang="ko-Kore-KR" altLang="en-US" smtClean="0"/>
              <a:pPr/>
              <a:t>2022. 2. 24.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2D7202-18B3-0F45-91E3-860ACC2FD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27BBE-BF7B-524A-9929-09BDEFD7F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</a:defRPr>
            </a:lvl1pPr>
          </a:lstStyle>
          <a:p>
            <a:fld id="{D996B7D6-F18F-8B46-881A-0C331C58C45B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657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KoPub돋움체 Medium" panose="02020603020101020101" pitchFamily="18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KoPub돋움체 Medium" panose="02020603020101020101" pitchFamily="18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KoPub돋움체 Medium" panose="02020603020101020101" pitchFamily="18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KoPub돋움체 Medium" panose="02020603020101020101" pitchFamily="18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Medium" panose="02020603020101020101" pitchFamily="18" charset="-127"/>
          <a:ea typeface="KoPub돋움체 Medium" panose="0202060302010102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A5357-8E2A-C34D-ACD1-983C31695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146" y="1214438"/>
            <a:ext cx="9948863" cy="2387600"/>
          </a:xfrm>
        </p:spPr>
        <p:txBody>
          <a:bodyPr>
            <a:normAutofit/>
          </a:bodyPr>
          <a:lstStyle/>
          <a:p>
            <a:r>
              <a:rPr kumimoji="1" lang="en-US" altLang="ko-Kore-K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Team project #2: </a:t>
            </a:r>
            <a:br>
              <a:rPr kumimoji="1" lang="en-US" altLang="ko-Kore-K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kumimoji="1" lang="en-US" altLang="ko-Kore-KR" sz="4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Automatic Lane </a:t>
            </a:r>
            <a:r>
              <a:rPr kumimoji="1" lang="en-US" altLang="ko-Kore-KR" sz="4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Guidance System</a:t>
            </a:r>
            <a:endParaRPr kumimoji="1" lang="ko-Kore-KR" altLang="en-US" sz="40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9B6E4E-B6BE-084A-90EA-13D61864A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290969"/>
            <a:ext cx="9144000" cy="1655762"/>
          </a:xfrm>
        </p:spPr>
        <p:txBody>
          <a:bodyPr/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조 김영선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송수빈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정수현</a:t>
            </a:r>
            <a:endParaRPr kumimoji="1" lang="ko-Kore-KR" altLang="en-US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2659D7B-E07C-A543-9A84-EFD5B6053EF8}"/>
              </a:ext>
            </a:extLst>
          </p:cNvPr>
          <p:cNvCxnSpPr>
            <a:cxnSpLocks/>
          </p:cNvCxnSpPr>
          <p:nvPr/>
        </p:nvCxnSpPr>
        <p:spPr>
          <a:xfrm>
            <a:off x="651353" y="3727470"/>
            <a:ext cx="1072228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5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FACEA16B-B47F-2649-9092-D0AB0B52A2B1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RGB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영상을 그레이스케일 영상으로 변환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cvtColor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ROI_colors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gray, COLOR_BGR2GRAY)</a:t>
            </a:r>
          </a:p>
          <a:p>
            <a:pPr lvl="1"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가우시안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블러로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잡음 제거 후 캐니 에지 검출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Canny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(gray, edges, 100, 200)</a:t>
            </a:r>
          </a:p>
        </p:txBody>
      </p:sp>
    </p:spTree>
    <p:extLst>
      <p:ext uri="{BB962C8B-B14F-4D97-AF65-F5344CB8AC3E}">
        <p14:creationId xmlns:p14="http://schemas.microsoft.com/office/powerpoint/2010/main" val="286686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FACEA16B-B47F-2649-9092-D0AB0B52A2B1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 descr="사진, 전면, 오래된, 대형이(가) 표시된 사진&#10;&#10;자동 생성된 설명">
            <a:extLst>
              <a:ext uri="{FF2B5EF4-FFF2-40B4-BE49-F238E27FC236}">
                <a16:creationId xmlns:a16="http://schemas.microsoft.com/office/drawing/2014/main" id="{7919BAEB-733C-F44F-A65D-813649F6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51" y="1501463"/>
            <a:ext cx="8066669" cy="45612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E63E31-33CC-E44E-BFE2-6E28965F6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51" y="1501463"/>
            <a:ext cx="8066669" cy="4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B7E5605-2F2D-BE43-B13A-2AD0DF0ECD6F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23A7AC7-32BA-CA4F-9B43-D18A70DE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83" y="2906017"/>
            <a:ext cx="5128909" cy="3011488"/>
          </a:xfrm>
          <a:prstGeom prst="rect">
            <a:avLst/>
          </a:prstGeom>
        </p:spPr>
      </p:pic>
      <p:sp>
        <p:nvSpPr>
          <p:cNvPr id="7" name="사다리꼴[T] 6">
            <a:extLst>
              <a:ext uri="{FF2B5EF4-FFF2-40B4-BE49-F238E27FC236}">
                <a16:creationId xmlns:a16="http://schemas.microsoft.com/office/drawing/2014/main" id="{1397055E-F5B7-DE47-AC43-E159549FE55A}"/>
              </a:ext>
            </a:extLst>
          </p:cNvPr>
          <p:cNvSpPr/>
          <p:nvPr/>
        </p:nvSpPr>
        <p:spPr>
          <a:xfrm>
            <a:off x="4424228" y="4998723"/>
            <a:ext cx="3238115" cy="918782"/>
          </a:xfrm>
          <a:prstGeom prst="trapezoid">
            <a:avLst>
              <a:gd name="adj" fmla="val 65971"/>
            </a:avLst>
          </a:prstGeom>
          <a:noFill/>
          <a:ln w="117475">
            <a:solidFill>
              <a:srgbClr val="ECEA00">
                <a:alpha val="4235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지정해서 차선을 검출할 영역 제한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edges = </a:t>
            </a: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setROI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(edges, points)</a:t>
            </a:r>
          </a:p>
        </p:txBody>
      </p:sp>
    </p:spTree>
    <p:extLst>
      <p:ext uri="{BB962C8B-B14F-4D97-AF65-F5344CB8AC3E}">
        <p14:creationId xmlns:p14="http://schemas.microsoft.com/office/powerpoint/2010/main" val="112294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##</a:t>
            </a:r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시행착오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1A53B7-1B37-7040-80FE-85C9729E5058}"/>
              </a:ext>
            </a:extLst>
          </p:cNvPr>
          <p:cNvSpPr/>
          <p:nvPr/>
        </p:nvSpPr>
        <p:spPr>
          <a:xfrm>
            <a:off x="963826" y="3966537"/>
            <a:ext cx="4536861" cy="2457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10" name="사다리꼴[T] 9">
            <a:extLst>
              <a:ext uri="{FF2B5EF4-FFF2-40B4-BE49-F238E27FC236}">
                <a16:creationId xmlns:a16="http://schemas.microsoft.com/office/drawing/2014/main" id="{7827168D-0FE9-CF44-B41E-B868631E73BF}"/>
              </a:ext>
            </a:extLst>
          </p:cNvPr>
          <p:cNvSpPr/>
          <p:nvPr/>
        </p:nvSpPr>
        <p:spPr>
          <a:xfrm>
            <a:off x="2407444" y="5266957"/>
            <a:ext cx="1428750" cy="1157288"/>
          </a:xfrm>
          <a:prstGeom prst="trapezoi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D5B009-2030-5645-BB6A-4AB452D6FC1A}"/>
              </a:ext>
            </a:extLst>
          </p:cNvPr>
          <p:cNvSpPr/>
          <p:nvPr/>
        </p:nvSpPr>
        <p:spPr>
          <a:xfrm>
            <a:off x="6615113" y="3966537"/>
            <a:ext cx="4765910" cy="24577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12" name="사다리꼴[T] 11">
            <a:extLst>
              <a:ext uri="{FF2B5EF4-FFF2-40B4-BE49-F238E27FC236}">
                <a16:creationId xmlns:a16="http://schemas.microsoft.com/office/drawing/2014/main" id="{03B98B0D-D702-F04D-BF12-2FA9522D1CCB}"/>
              </a:ext>
            </a:extLst>
          </p:cNvPr>
          <p:cNvSpPr/>
          <p:nvPr/>
        </p:nvSpPr>
        <p:spPr>
          <a:xfrm>
            <a:off x="7843838" y="5266957"/>
            <a:ext cx="2457450" cy="1157288"/>
          </a:xfrm>
          <a:prstGeom prst="trapezoid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 Medium" panose="02020603020101020101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F512FA1-E2A1-F047-BA51-B24E887B6D00}"/>
              </a:ext>
            </a:extLst>
          </p:cNvPr>
          <p:cNvCxnSpPr/>
          <p:nvPr/>
        </p:nvCxnSpPr>
        <p:spPr>
          <a:xfrm>
            <a:off x="5715000" y="4781182"/>
            <a:ext cx="685800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 err="1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영상마다</a:t>
            </a:r>
            <a:r>
              <a:rPr lang="ko-KR" altLang="en-US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차선 범위의 차이가 있음 </a:t>
            </a:r>
            <a:r>
              <a:rPr lang="en-US" altLang="ko-KR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(e.g. clip1 vs. clip4)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아이디어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영상마다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다른 차선 범위를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 포함하기 위해 너비를 넓힘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 많은 에지가 검출됨 → 이후 차선의 기울기를 통해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필터링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35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F003FD2-52B6-134A-8AB8-831A673C5AAA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HoughLineP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API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edge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HoughLineP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(edges, lines, rho, theta,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hough_threshold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minLength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maxLineGap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vl="1"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앞에서 달리는 차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옆 차선 등에서 각종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함께 검출됨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기울기를 통해 지금 달리고 있는 차선을 검출하자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36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F003FD2-52B6-134A-8AB8-831A673C5AAA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51" y="1545308"/>
            <a:ext cx="8066669" cy="4582572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397178" y="2592399"/>
            <a:ext cx="3613713" cy="688490"/>
          </a:xfrm>
          <a:prstGeom prst="wedgeRoundRectCallout">
            <a:avLst>
              <a:gd name="adj1" fmla="val 48780"/>
              <a:gd name="adj2" fmla="val 256891"/>
              <a:gd name="adj3" fmla="val 1666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옆 차선의 특징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중앙으로부터 거리가 멀어 기울기가 매우 완만함</a:t>
            </a:r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860473" y="2040744"/>
            <a:ext cx="3271475" cy="688490"/>
          </a:xfrm>
          <a:prstGeom prst="wedgeRoundRectCallout">
            <a:avLst>
              <a:gd name="adj1" fmla="val -49559"/>
              <a:gd name="adj2" fmla="val 262928"/>
              <a:gd name="adj3" fmla="val 1666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지평선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대부분 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축과 평행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694019" y="4102456"/>
            <a:ext cx="2842364" cy="688490"/>
          </a:xfrm>
          <a:prstGeom prst="wedgeRoundRectCallout">
            <a:avLst>
              <a:gd name="adj1" fmla="val -74333"/>
              <a:gd name="adj2" fmla="val 112005"/>
              <a:gd name="adj3" fmla="val 1666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현재 차선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옆 차선에 비해 기울기가 큼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4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F003FD2-52B6-134A-8AB8-831A673C5AAA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필터링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기울기 범위를 통해 현재 차선만 검출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detectionLane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(mark, detected, lines)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기울기의 범위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slope_min_threshold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slope_max_threshold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오른쪽 차선과 왼쪽 차선을 어떻게 구분할까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오른쪽 차선의 기울기는 양수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왼쪽 차선의 기울기는 음수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오른쪽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왼쪽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차선은 중앙의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좌표보다 오른쪽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왼쪽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위치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두 가지 기준으로 왼쪽 차선과 오른쪽 차선 구분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59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51" y="1542502"/>
            <a:ext cx="8071608" cy="45853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F003FD2-52B6-134A-8AB8-831A673C5AAA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1126017" y="3844636"/>
            <a:ext cx="2880000" cy="900000"/>
          </a:xfrm>
          <a:prstGeom prst="wedgeRoundRectCallout">
            <a:avLst>
              <a:gd name="adj1" fmla="val 85336"/>
              <a:gd name="adj2" fmla="val 64599"/>
              <a:gd name="adj3" fmla="val 1666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왼쪽 차선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기울기 음수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중앙보다 왼쪽에 위치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554363" y="1892451"/>
            <a:ext cx="1705910" cy="688490"/>
          </a:xfrm>
          <a:prstGeom prst="wedgeRoundRectCallout">
            <a:avLst>
              <a:gd name="adj1" fmla="val -80051"/>
              <a:gd name="adj2" fmla="val -69103"/>
              <a:gd name="adj3" fmla="val 16667"/>
            </a:avLst>
          </a:prstGeom>
          <a:solidFill>
            <a:schemeClr val="accent4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원점 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(0, 0)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654833" y="3844636"/>
            <a:ext cx="2880000" cy="900000"/>
          </a:xfrm>
          <a:prstGeom prst="wedgeRoundRectCallout">
            <a:avLst>
              <a:gd name="adj1" fmla="val -90418"/>
              <a:gd name="adj2" fmla="val 60691"/>
              <a:gd name="adj3" fmla="val 1666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오른쪽 차선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기울기 양수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중앙보다 오른쪽에 위치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362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51" y="1542502"/>
            <a:ext cx="8071608" cy="458537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##</a:t>
            </a:r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시행착오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모서리가 둥근 사각형 설명선 8"/>
          <p:cNvSpPr/>
          <p:nvPr/>
        </p:nvSpPr>
        <p:spPr>
          <a:xfrm>
            <a:off x="8005475" y="3835191"/>
            <a:ext cx="3362179" cy="900000"/>
          </a:xfrm>
          <a:prstGeom prst="wedgeRoundRectCallout">
            <a:avLst>
              <a:gd name="adj1" fmla="val -90418"/>
              <a:gd name="adj2" fmla="val 60691"/>
              <a:gd name="adj3" fmla="val 1666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여러 개의 오른쪽 차선 검출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→ 평균값을 계산하자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6192982" y="4384964"/>
            <a:ext cx="1558636" cy="1246909"/>
          </a:xfrm>
          <a:prstGeom prst="line">
            <a:avLst/>
          </a:prstGeom>
          <a:ln w="254000" cap="rnd">
            <a:solidFill>
              <a:schemeClr val="accent4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9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##</a:t>
            </a:r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시행착오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검출된 선의 흔들림이 큼</a:t>
            </a:r>
            <a:endParaRPr lang="en-US" altLang="ko-KR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아이디어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최근 검출한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선을 저장하는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save_lines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벡터 사용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최근 누적된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선의 평균값을 이용해서 대표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지정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장점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clip1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차선을 이동할 때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부드럽게 이동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88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81BC2-E957-EF4D-BC88-8989A67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Menlo" panose="020B0609030804020204" pitchFamily="49" charset="0"/>
              </a:rPr>
              <a:t>개요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D7005962-F7DE-3D44-A6D5-CF5C2FB23F01}"/>
              </a:ext>
            </a:extLst>
          </p:cNvPr>
          <p:cNvCxnSpPr>
            <a:cxnSpLocks/>
          </p:cNvCxnSpPr>
          <p:nvPr/>
        </p:nvCxnSpPr>
        <p:spPr>
          <a:xfrm>
            <a:off x="734860" y="1510363"/>
            <a:ext cx="1072228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 Medium" panose="02020603020101020101" pitchFamily="18" charset="-127"/>
              </a:rPr>
              <a:t>차선 검출</a:t>
            </a:r>
            <a:r>
              <a:rPr lang="en-US" altLang="ko-KR" dirty="0">
                <a:latin typeface="KoPub돋움체 Medium" panose="02020603020101020101" pitchFamily="18" charset="-127"/>
              </a:rPr>
              <a:t> (Lane Detection) + </a:t>
            </a:r>
            <a:r>
              <a:rPr lang="ko-KR" altLang="en-US" dirty="0">
                <a:latin typeface="KoPub돋움체 Medium" panose="02020603020101020101" pitchFamily="18" charset="-127"/>
              </a:rPr>
              <a:t>시행착오</a:t>
            </a:r>
            <a:endParaRPr lang="en-US" altLang="ko-KR" dirty="0">
              <a:latin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</a:rPr>
              <a:t>추가 기능 </a:t>
            </a:r>
            <a:r>
              <a:rPr lang="en-US" altLang="ko-KR" dirty="0">
                <a:latin typeface="KoPub돋움체 Medium" panose="02020603020101020101" pitchFamily="18" charset="-127"/>
              </a:rPr>
              <a:t>(Warning System)</a:t>
            </a:r>
          </a:p>
          <a:p>
            <a:r>
              <a:rPr lang="ko-KR" altLang="en-US" dirty="0">
                <a:latin typeface="KoPub돋움체 Medium" panose="02020603020101020101" pitchFamily="18" charset="-127"/>
              </a:rPr>
              <a:t>개선 방안</a:t>
            </a:r>
            <a:endParaRPr lang="en-US" altLang="ko-KR" dirty="0">
              <a:latin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</a:rPr>
              <a:t>데모 영상</a:t>
            </a:r>
            <a:endParaRPr lang="en-US" altLang="ko-KR" dirty="0">
              <a:latin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630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오른쪽과 왼쪽의 대표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검출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detectionLane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(mark, detected, lines)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원본 영상에 검출한 차선을 병합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addWeighted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(frame, 1, detected, 0.2, 0.0, result)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F003FD2-52B6-134A-8AB8-831A673C5AAA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188" y="4037777"/>
            <a:ext cx="3046612" cy="16502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94" y="4037777"/>
            <a:ext cx="3046611" cy="16502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37777"/>
            <a:ext cx="3046611" cy="1650248"/>
          </a:xfrm>
          <a:prstGeom prst="rect">
            <a:avLst/>
          </a:prstGeom>
        </p:spPr>
      </p:pic>
      <p:sp>
        <p:nvSpPr>
          <p:cNvPr id="20" name="십자형 19"/>
          <p:cNvSpPr/>
          <p:nvPr/>
        </p:nvSpPr>
        <p:spPr>
          <a:xfrm>
            <a:off x="4046760" y="4680908"/>
            <a:ext cx="363984" cy="363985"/>
          </a:xfrm>
          <a:prstGeom prst="plus">
            <a:avLst>
              <a:gd name="adj" fmla="val 43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십자형 21"/>
          <p:cNvSpPr/>
          <p:nvPr/>
        </p:nvSpPr>
        <p:spPr>
          <a:xfrm>
            <a:off x="7781254" y="4680908"/>
            <a:ext cx="363984" cy="363985"/>
          </a:xfrm>
          <a:prstGeom prst="plus">
            <a:avLst>
              <a:gd name="adj" fmla="val 43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965755" y="5867322"/>
            <a:ext cx="791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frame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92068" y="5867322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mark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77201" y="5867322"/>
            <a:ext cx="110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detected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57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48" y="1501461"/>
            <a:ext cx="8066672" cy="458257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93AEE0E-94E4-0246-9EB2-06EE5D1264F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292D488-CFAD-DF4D-AA60-B5C392B075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854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93AEE0E-94E4-0246-9EB2-06EE5D1264F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추가 기능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292D488-CFAD-DF4D-AA60-B5C392B075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rgbClr val="00B05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SAFE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상태인지 차선을 벗어난 </a:t>
            </a:r>
            <a:r>
              <a:rPr lang="en-US" altLang="ko-KR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WARNING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상태인지 판단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WARNING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상태 정의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차선을 이탈할 경우 차선이 프레임의 중심에 들어오게 됨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프레임의 중심에 있는 차선은 기울기가 거의 수직에 가까움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기울기가 큰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프레임 중심에서 검출되면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350124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93AEE0E-94E4-0246-9EB2-06EE5D1264F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추가 기능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292D488-CFAD-DF4D-AA60-B5C392B075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detectLane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함수에 </a:t>
            </a:r>
            <a:r>
              <a:rPr lang="en-US" altLang="ko-KR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bool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warning = false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지역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추가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warning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조건 검사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기울기가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큰가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 (abs(slope) &gt; 1.6)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끝점의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좌표가 영상의 중앙에 위치하는가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→ 조건을 만족하면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warning = true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0773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49" y="1501463"/>
            <a:ext cx="8066669" cy="458257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93AEE0E-94E4-0246-9EB2-06EE5D1264F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추가 기능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292D488-CFAD-DF4D-AA60-B5C392B075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모서리가 둥근 사각형 설명선 8"/>
          <p:cNvSpPr/>
          <p:nvPr/>
        </p:nvSpPr>
        <p:spPr>
          <a:xfrm>
            <a:off x="1488984" y="5739790"/>
            <a:ext cx="4044244" cy="688490"/>
          </a:xfrm>
          <a:prstGeom prst="wedgeRoundRectCallout">
            <a:avLst>
              <a:gd name="adj1" fmla="val 49808"/>
              <a:gd name="adj2" fmla="val -144565"/>
              <a:gd name="adj3" fmla="val 1666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기울기가 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2.0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보다 큼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선분의 끝점 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좌표가 중앙에 위치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495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629" y="4041210"/>
            <a:ext cx="3040277" cy="16468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028" y="4041210"/>
            <a:ext cx="3040277" cy="16468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37778"/>
            <a:ext cx="3046612" cy="1650248"/>
          </a:xfrm>
          <a:prstGeom prst="rect">
            <a:avLst/>
          </a:prstGeom>
        </p:spPr>
      </p:pic>
      <p:sp>
        <p:nvSpPr>
          <p:cNvPr id="18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오른쪽과 왼쪽의 대표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검출 완료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detectionLane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(mark, detected, lines)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원본 영상에 검출한 차선을 병합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addWeighted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(frame, 1, detected, 0.2, 0.0, result)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추가 기능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F003FD2-52B6-134A-8AB8-831A673C5AAA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십자형 19"/>
          <p:cNvSpPr/>
          <p:nvPr/>
        </p:nvSpPr>
        <p:spPr>
          <a:xfrm>
            <a:off x="4046760" y="4680908"/>
            <a:ext cx="363984" cy="363985"/>
          </a:xfrm>
          <a:prstGeom prst="plus">
            <a:avLst>
              <a:gd name="adj" fmla="val 43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십자형 21"/>
          <p:cNvSpPr/>
          <p:nvPr/>
        </p:nvSpPr>
        <p:spPr>
          <a:xfrm>
            <a:off x="7781254" y="4680908"/>
            <a:ext cx="363984" cy="363985"/>
          </a:xfrm>
          <a:prstGeom prst="plus">
            <a:avLst>
              <a:gd name="adj" fmla="val 4318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965755" y="5867322"/>
            <a:ext cx="791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frame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92068" y="5867322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mark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77201" y="5867322"/>
            <a:ext cx="110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detected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44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48" y="1501461"/>
            <a:ext cx="8066669" cy="458257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93AEE0E-94E4-0246-9EB2-06EE5D1264F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추가 기능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F292D488-CFAD-DF4D-AA60-B5C392B075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866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개선 방안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990600" y="17185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HSV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검은색을 필터링할 수 있으나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푸른 빛이 도는 검은색은 필터링하기 어려움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그렇다고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HSV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명도 범위의 하한을 높여 버리면 어두운 구간의 파란색 차선도 검출하기 어려워지므로 반대편 차선과의 거리 비율 등을 함께 이용하면 좋을 것 같음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7503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개선 방안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990600" y="17185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들의 평균을 구해서 대표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정하고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최근 누적된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대표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들의 평균을 또 한 번 더 구해서 차선을 표시하므로 꽤 괜찮은 결과를 출력함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그러나 평균 계산을 이용하므로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outlier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민감하다는 단점이 있음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ROI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지정하기는 했지만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ROI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안에 차선 검출에 영향을 주는 물체가 들어오면 현재 차선과 어느 정도 오차가 발생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9892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개선 방안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990600" y="17185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ROI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중앙에 수직선이 검출될 가능성이 큰 물체가 등장하면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WARNING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상태로 인식하게 됨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물체의 특징을 기반으로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shape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추출해서 제거할 필요 있음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801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FACEA16B-B47F-2649-9092-D0AB0B52A2B1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아이디어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Hough Transform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이용해서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검출하자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!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그레이스케일 영상으로 변환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캐니 에지 검출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검출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선분을 연장해서 차선 그리기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0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개선 방안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>
          <a:xfrm>
            <a:off x="990600" y="17185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가이드라인을 그릴 때 사다리꼴 윗변의 너비에 따라 사다리꼴 높이를 바꿔야 함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사다리꼴 윗변의 너비가 넓다는 것은 너무 가까운 거리만을 탐지한다는 뜻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clip 1, 2, 3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에서는 소실점이 가까이 있었지만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clip 4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에서는 소실점이 꽤 멀리 있으므로 좀 더 먼 위치를 탐지할 필요가 있음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사다리꼴 윗변을 이루는 선분의 길이와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width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비율을 비교해서 조정 가능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108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39F1C1F-6D6D-354B-AA2C-59CFC64B2714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데모 영상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3B218B0-B3B7-5642-AF49-96585689976B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48" y="1501461"/>
            <a:ext cx="8066672" cy="458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9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##</a:t>
            </a:r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시행착오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파란색 차선이 검출되지 않음</a:t>
            </a:r>
            <a:endParaRPr lang="en-US" altLang="ko-KR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 아이디어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히스토그램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평활화를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하고 에지를 검출하자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장점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파란색 차선이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뚜렷해짐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단점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도로의 마모된 부분도 함께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뚜렷해짐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7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##</a:t>
            </a:r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시행착오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파란색 차선이 검출되지 않음</a:t>
            </a:r>
            <a:endParaRPr lang="en-US" altLang="ko-KR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아이디어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HSV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변환 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3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채널을 분리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파란색 검출을 위한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범위 조절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(40~130)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단점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여전히 파란색 차선이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에지로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검출되지 않음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02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##</a:t>
            </a:r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시행착오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 descr="실외, 떼, 도로, 구름낀이(가) 표시된 사진&#10;&#10;자동 생성된 설명">
            <a:extLst>
              <a:ext uri="{FF2B5EF4-FFF2-40B4-BE49-F238E27FC236}">
                <a16:creationId xmlns:a16="http://schemas.microsoft.com/office/drawing/2014/main" id="{174337C8-1EAE-FC47-BBAC-AC0FC117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9661"/>
            <a:ext cx="4447115" cy="2514599"/>
          </a:xfrm>
          <a:prstGeom prst="rect">
            <a:avLst/>
          </a:prstGeom>
        </p:spPr>
      </p:pic>
      <p:pic>
        <p:nvPicPr>
          <p:cNvPr id="8" name="그림 7" descr="비행, 구름낀, 구름, 옅은이(가) 표시된 사진&#10;&#10;자동 생성된 설명">
            <a:extLst>
              <a:ext uri="{FF2B5EF4-FFF2-40B4-BE49-F238E27FC236}">
                <a16:creationId xmlns:a16="http://schemas.microsoft.com/office/drawing/2014/main" id="{369A20EB-82BA-4F42-8069-72FFFAAE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85" y="4009662"/>
            <a:ext cx="4447115" cy="251459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CD2EF4-0255-234A-A253-B62C7041EF2D}"/>
              </a:ext>
            </a:extLst>
          </p:cNvPr>
          <p:cNvCxnSpPr/>
          <p:nvPr/>
        </p:nvCxnSpPr>
        <p:spPr>
          <a:xfrm>
            <a:off x="5590581" y="5366976"/>
            <a:ext cx="985837" cy="0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파란색 차선이 검출되지 않음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수정한 아이디어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파란색 검출을 위한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범위 조절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(40~130)</a:t>
            </a:r>
          </a:p>
          <a:p>
            <a:pPr lvl="1">
              <a:lnSpc>
                <a:spcPct val="100000"/>
              </a:lnSpc>
            </a:pPr>
            <a:r>
              <a:rPr lang="en-US" altLang="ko-KR" u="sng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Edge</a:t>
            </a:r>
            <a:r>
              <a:rPr lang="ko-KR" altLang="en-US" u="sng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u="sng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detection</a:t>
            </a:r>
            <a:r>
              <a:rPr lang="ko-KR" altLang="en-US" u="sng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위한 </a:t>
            </a:r>
            <a:r>
              <a:rPr lang="en-US" altLang="ko-KR" u="sng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S, V </a:t>
            </a:r>
            <a:r>
              <a:rPr lang="ko-KR" altLang="en-US" u="sng" dirty="0">
                <a:solidFill>
                  <a:schemeClr val="accen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범위 조절</a:t>
            </a:r>
            <a:endParaRPr lang="en-US" altLang="ko-KR" u="sng" dirty="0">
              <a:solidFill>
                <a:schemeClr val="accent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85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A39F80-57B1-F24D-86F0-6F0B3B2AFF25}"/>
              </a:ext>
            </a:extLst>
          </p:cNvPr>
          <p:cNvSpPr txBox="1">
            <a:spLocks/>
          </p:cNvSpPr>
          <p:nvPr/>
        </p:nvSpPr>
        <p:spPr>
          <a:xfrm>
            <a:off x="44989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##</a:t>
            </a:r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시행착오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6265957-358F-534A-BC28-5C7749E956B9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파란색 차선이 검출되지 않음</a:t>
            </a:r>
            <a:endParaRPr lang="en-US" altLang="ko-KR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아이디어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HSV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변환 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3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채널을 분리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파란색 검출을 위한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범위 조절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(40~130)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Edge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detection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위한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S, V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범위 조절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장점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도로의 마모된 부분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검은색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필터링됨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도로의 마모된 부분은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에지로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검출되지 않음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7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7BC0D3E-9A08-164D-A59D-317122E0EDF2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 descr="비행, 구름낀, 구름, 옅은이(가) 표시된 사진&#10;&#10;자동 생성된 설명">
            <a:extLst>
              <a:ext uri="{FF2B5EF4-FFF2-40B4-BE49-F238E27FC236}">
                <a16:creationId xmlns:a16="http://schemas.microsoft.com/office/drawing/2014/main" id="{4BD11111-EC9D-A248-B503-C1880C2D6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32" y="2853703"/>
            <a:ext cx="5011538" cy="2833748"/>
          </a:xfrm>
          <a:prstGeom prst="rect">
            <a:avLst/>
          </a:prstGeom>
        </p:spPr>
      </p:pic>
      <p:pic>
        <p:nvPicPr>
          <p:cNvPr id="8" name="그림 7" descr="어두운, 사진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FBFFBFC5-D8C0-F44C-9499-D1913182A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718" y="2853703"/>
            <a:ext cx="5011537" cy="283374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E1F6970-DD79-5542-9F6E-D9953F55966C}"/>
              </a:ext>
            </a:extLst>
          </p:cNvPr>
          <p:cNvSpPr/>
          <p:nvPr/>
        </p:nvSpPr>
        <p:spPr>
          <a:xfrm rot="19326537">
            <a:off x="2400299" y="4908964"/>
            <a:ext cx="1603135" cy="843860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056053A-F5A0-F34E-9ABF-EC3D0EDEF406}"/>
              </a:ext>
            </a:extLst>
          </p:cNvPr>
          <p:cNvSpPr/>
          <p:nvPr/>
        </p:nvSpPr>
        <p:spPr>
          <a:xfrm rot="2434473">
            <a:off x="8767389" y="4948646"/>
            <a:ext cx="1603135" cy="843860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FFDF3-B995-7047-BB3F-26013C48EDEE}"/>
              </a:ext>
            </a:extLst>
          </p:cNvPr>
          <p:cNvSpPr txBox="1"/>
          <p:nvPr/>
        </p:nvSpPr>
        <p:spPr>
          <a:xfrm>
            <a:off x="2430422" y="6156165"/>
            <a:ext cx="176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Blue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컬러 </a:t>
            </a:r>
            <a:r>
              <a:rPr kumimoji="1" lang="ko-Kore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367228-064B-E145-9312-D71EA4871EB3}"/>
              </a:ext>
            </a:extLst>
          </p:cNvPr>
          <p:cNvSpPr txBox="1"/>
          <p:nvPr/>
        </p:nvSpPr>
        <p:spPr>
          <a:xfrm>
            <a:off x="7944323" y="6156165"/>
            <a:ext cx="193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White</a:t>
            </a:r>
            <a:r>
              <a:rPr kumimoji="1"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컬러 </a:t>
            </a:r>
            <a:r>
              <a:rPr kumimoji="1" lang="ko-Kore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영역</a:t>
            </a:r>
          </a:p>
        </p:txBody>
      </p:sp>
      <p:sp>
        <p:nvSpPr>
          <p:cNvPr id="14" name="내용 개체 틀 4"/>
          <p:cNvSpPr txBox="1">
            <a:spLocks/>
          </p:cNvSpPr>
          <p:nvPr/>
        </p:nvSpPr>
        <p:spPr>
          <a:xfrm>
            <a:off x="838200" y="15661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필터링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컬러 범위를 통해 후보 영역을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필터링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filterByColor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(frame, </a:t>
            </a:r>
            <a:r>
              <a:rPr lang="en-US" altLang="ko-KR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ROI_colors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384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E79D9-ADA8-2543-9E43-4227DE9A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0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차선 검출</a:t>
            </a:r>
            <a:endParaRPr kumimoji="1" lang="ko-Kore-KR" altLang="en-US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7BC0D3E-9A08-164D-A59D-317122E0EDF2}"/>
              </a:ext>
            </a:extLst>
          </p:cNvPr>
          <p:cNvCxnSpPr>
            <a:cxnSpLocks/>
          </p:cNvCxnSpPr>
          <p:nvPr/>
        </p:nvCxnSpPr>
        <p:spPr>
          <a:xfrm>
            <a:off x="449893" y="1059426"/>
            <a:ext cx="1118678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 descr="모니터, 남자, 컴퓨터, 앉아있는이(가) 표시된 사진&#10;&#10;자동 생성된 설명">
            <a:extLst>
              <a:ext uri="{FF2B5EF4-FFF2-40B4-BE49-F238E27FC236}">
                <a16:creationId xmlns:a16="http://schemas.microsoft.com/office/drawing/2014/main" id="{02B0EABF-6D6C-884A-BF22-4939B9604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51" y="1501463"/>
            <a:ext cx="8066669" cy="456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2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994</Words>
  <Application>Microsoft Macintosh PowerPoint</Application>
  <PresentationFormat>와이드스크린</PresentationFormat>
  <Paragraphs>151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나눔명조 ExtraBold</vt:lpstr>
      <vt:lpstr>KoPub돋움체 Bold</vt:lpstr>
      <vt:lpstr>KoPub돋움체 Medium</vt:lpstr>
      <vt:lpstr>Arial</vt:lpstr>
      <vt:lpstr>Calibri</vt:lpstr>
      <vt:lpstr>Menlo</vt:lpstr>
      <vt:lpstr>Office 테마</vt:lpstr>
      <vt:lpstr>Team project #2:  Automatic Lane Guidance System</vt:lpstr>
      <vt:lpstr>개요</vt:lpstr>
      <vt:lpstr>차선 검출</vt:lpstr>
      <vt:lpstr>PowerPoint 프레젠테이션</vt:lpstr>
      <vt:lpstr>PowerPoint 프레젠테이션</vt:lpstr>
      <vt:lpstr>PowerPoint 프레젠테이션</vt:lpstr>
      <vt:lpstr>PowerPoint 프레젠테이션</vt:lpstr>
      <vt:lpstr>차선 검출</vt:lpstr>
      <vt:lpstr>차선 검출</vt:lpstr>
      <vt:lpstr>차선 검출</vt:lpstr>
      <vt:lpstr>차선 검출</vt:lpstr>
      <vt:lpstr>차선 검출</vt:lpstr>
      <vt:lpstr>PowerPoint 프레젠테이션</vt:lpstr>
      <vt:lpstr>차선 검출</vt:lpstr>
      <vt:lpstr>차선 검출</vt:lpstr>
      <vt:lpstr>차선 검출</vt:lpstr>
      <vt:lpstr>차선 검출</vt:lpstr>
      <vt:lpstr>PowerPoint 프레젠테이션</vt:lpstr>
      <vt:lpstr>PowerPoint 프레젠테이션</vt:lpstr>
      <vt:lpstr>차선 검출</vt:lpstr>
      <vt:lpstr>PowerPoint 프레젠테이션</vt:lpstr>
      <vt:lpstr>PowerPoint 프레젠테이션</vt:lpstr>
      <vt:lpstr>PowerPoint 프레젠테이션</vt:lpstr>
      <vt:lpstr>PowerPoint 프레젠테이션</vt:lpstr>
      <vt:lpstr>추가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#2:  Automatic Lane guidance system</dc:title>
  <dc:creator>김영선</dc:creator>
  <cp:lastModifiedBy>김영선</cp:lastModifiedBy>
  <cp:revision>75</cp:revision>
  <dcterms:created xsi:type="dcterms:W3CDTF">2020-11-21T15:08:33Z</dcterms:created>
  <dcterms:modified xsi:type="dcterms:W3CDTF">2022-02-24T05:27:09Z</dcterms:modified>
</cp:coreProperties>
</file>